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97"/>
    <p:restoredTop sz="53862"/>
  </p:normalViewPr>
  <p:slideViewPr>
    <p:cSldViewPr>
      <p:cViewPr varScale="1">
        <p:scale>
          <a:sx n="128" d="100"/>
          <a:sy n="128" d="100"/>
        </p:scale>
        <p:origin x="1624" y="1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11/29/19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Michelle quote why and how </a:t>
            </a:r>
            <a:r>
              <a:rPr lang="en-GB" sz="500" kern="1200" dirty="0" err="1">
                <a:solidFill>
                  <a:schemeClr val="tx1"/>
                </a:solidFill>
                <a:effectLst/>
                <a:latin typeface="+mn-lt"/>
                <a:ea typeface="+mn-ea"/>
                <a:cs typeface="+mn-cs"/>
              </a:rPr>
              <a:t>lims</a:t>
            </a:r>
            <a:r>
              <a:rPr lang="en-GB" sz="500" kern="1200" dirty="0">
                <a:solidFill>
                  <a:schemeClr val="tx1"/>
                </a:solidFill>
                <a:effectLst/>
                <a:latin typeface="+mn-lt"/>
                <a:ea typeface="+mn-ea"/>
                <a:cs typeface="+mn-cs"/>
              </a:rPr>
              <a:t> helps</a:t>
            </a:r>
          </a:p>
          <a:p>
            <a:r>
              <a:rPr lang="en-GB" sz="500" kern="1200" dirty="0">
                <a:solidFill>
                  <a:schemeClr val="tx1"/>
                </a:solidFill>
                <a:effectLst/>
                <a:latin typeface="+mn-lt"/>
                <a:ea typeface="+mn-ea"/>
                <a:cs typeface="+mn-cs"/>
              </a:rPr>
              <a:t>Speak to Naomi - external facing </a:t>
            </a:r>
          </a:p>
          <a:p>
            <a:r>
              <a:rPr lang="en-GB" sz="500" kern="1200" dirty="0">
                <a:solidFill>
                  <a:schemeClr val="tx1"/>
                </a:solidFill>
                <a:effectLst/>
                <a:latin typeface="+mn-lt"/>
                <a:ea typeface="+mn-ea"/>
                <a:cs typeface="+mn-cs"/>
              </a:rPr>
              <a:t>Tree of Life stats</a:t>
            </a:r>
          </a:p>
          <a:p>
            <a:r>
              <a:rPr lang="en-GB" sz="500" kern="1200" dirty="0">
                <a:solidFill>
                  <a:schemeClr val="tx1"/>
                </a:solidFill>
                <a:effectLst/>
                <a:latin typeface="+mn-lt"/>
                <a:ea typeface="+mn-ea"/>
                <a:cs typeface="+mn-cs"/>
              </a:rPr>
              <a:t>Craig quote about the multiplex spike meeting</a:t>
            </a:r>
          </a:p>
          <a:p>
            <a:r>
              <a:rPr lang="en-GB" sz="500" kern="1200" dirty="0">
                <a:solidFill>
                  <a:schemeClr val="tx1"/>
                </a:solidFill>
                <a:effectLst/>
                <a:latin typeface="+mn-lt"/>
                <a:ea typeface="+mn-ea"/>
                <a:cs typeface="+mn-cs"/>
              </a:rPr>
              <a:t>Michelle quote about what Saphyr does</a:t>
            </a:r>
          </a:p>
          <a:p>
            <a:r>
              <a:rPr lang="en-GB" sz="500" kern="1200" dirty="0">
                <a:solidFill>
                  <a:schemeClr val="tx1"/>
                </a:solidFill>
                <a:effectLst/>
                <a:latin typeface="+mn-lt"/>
                <a:ea typeface="+mn-ea"/>
                <a:cs typeface="+mn-cs"/>
              </a:rPr>
              <a:t>Karen quote about what Pacbio does</a:t>
            </a:r>
          </a:p>
          <a:p>
            <a:r>
              <a:rPr lang="en-GB" sz="500" kern="1200" dirty="0">
                <a:solidFill>
                  <a:schemeClr val="tx1"/>
                </a:solidFill>
                <a:effectLst/>
                <a:latin typeface="+mn-lt"/>
                <a:ea typeface="+mn-ea"/>
                <a:cs typeface="+mn-cs"/>
              </a:rPr>
              <a:t>Quote from Karen about future ONT and Pacbio</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Icon </a:t>
            </a:r>
          </a:p>
          <a:p>
            <a:r>
              <a:rPr lang="en-GB" sz="500" kern="1200" dirty="0">
                <a:solidFill>
                  <a:schemeClr val="tx1"/>
                </a:solidFill>
                <a:effectLst/>
                <a:latin typeface="+mn-lt"/>
                <a:ea typeface="+mn-ea"/>
                <a:cs typeface="+mn-cs"/>
              </a:rPr>
              <a:t>Inbound  logistics as </a:t>
            </a:r>
            <a:r>
              <a:rPr lang="en-GB" sz="500" kern="1200" dirty="0" err="1">
                <a:solidFill>
                  <a:schemeClr val="tx1"/>
                </a:solidFill>
                <a:effectLst/>
                <a:latin typeface="+mn-lt"/>
                <a:ea typeface="+mn-ea"/>
                <a:cs typeface="+mn-cs"/>
              </a:rPr>
              <a:t>opps</a:t>
            </a:r>
            <a:r>
              <a:rPr lang="en-GB" sz="500" kern="1200" dirty="0">
                <a:solidFill>
                  <a:schemeClr val="tx1"/>
                </a:solidFill>
                <a:effectLst/>
                <a:latin typeface="+mn-lt"/>
                <a:ea typeface="+mn-ea"/>
                <a:cs typeface="+mn-cs"/>
              </a:rPr>
              <a:t> -&gt; outbound </a:t>
            </a: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Internal</a:t>
            </a:r>
          </a:p>
          <a:p>
            <a:endParaRPr lang="en-US"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How we learnt to improve our software development process</a:t>
            </a:r>
          </a:p>
          <a:p>
            <a:r>
              <a:rPr lang="en-US" sz="500" kern="1200" dirty="0">
                <a:solidFill>
                  <a:schemeClr val="tx1"/>
                </a:solidFill>
                <a:effectLst/>
                <a:latin typeface="+mn-lt"/>
                <a:ea typeface="+mn-ea"/>
                <a:cs typeface="+mn-cs"/>
              </a:rPr>
              <a:t>Team – try to remove ambiguity</a:t>
            </a:r>
          </a:p>
          <a:p>
            <a:r>
              <a:rPr lang="en-US" sz="500" kern="1200" dirty="0">
                <a:solidFill>
                  <a:schemeClr val="tx1"/>
                </a:solidFill>
                <a:effectLst/>
                <a:latin typeface="+mn-lt"/>
                <a:ea typeface="+mn-ea"/>
                <a:cs typeface="+mn-cs"/>
              </a:rPr>
              <a:t>Better planning</a:t>
            </a:r>
          </a:p>
          <a:p>
            <a:r>
              <a:rPr lang="en-US" sz="500" kern="1200" dirty="0">
                <a:solidFill>
                  <a:schemeClr val="tx1"/>
                </a:solidFill>
                <a:effectLst/>
                <a:latin typeface="+mn-lt"/>
                <a:ea typeface="+mn-ea"/>
                <a:cs typeface="+mn-cs"/>
              </a:rPr>
              <a:t>Taskings</a:t>
            </a:r>
          </a:p>
          <a:p>
            <a:r>
              <a:rPr lang="en-US" sz="500" kern="1200" dirty="0">
                <a:solidFill>
                  <a:schemeClr val="tx1"/>
                </a:solidFill>
                <a:effectLst/>
                <a:latin typeface="+mn-lt"/>
                <a:ea typeface="+mn-ea"/>
                <a:cs typeface="+mn-cs"/>
              </a:rPr>
              <a:t>MVP</a:t>
            </a:r>
          </a:p>
          <a:p>
            <a:r>
              <a:rPr lang="en-US" sz="500" kern="1200" dirty="0">
                <a:solidFill>
                  <a:schemeClr val="tx1"/>
                </a:solidFill>
                <a:effectLst/>
                <a:latin typeface="+mn-lt"/>
                <a:ea typeface="+mn-ea"/>
                <a:cs typeface="+mn-cs"/>
              </a:rPr>
              <a:t>Slack</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Communication</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External</a:t>
            </a:r>
          </a:p>
          <a:p>
            <a:endParaRPr lang="en-US"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sz="500" kern="1200" dirty="0">
                <a:solidFill>
                  <a:schemeClr val="tx1"/>
                </a:solidFill>
                <a:effectLst/>
                <a:latin typeface="+mn-lt"/>
                <a:ea typeface="+mn-ea"/>
                <a:cs typeface="+mn-cs"/>
              </a:rPr>
              <a:t>Communication</a:t>
            </a:r>
          </a:p>
          <a:p>
            <a:r>
              <a:rPr lang="en-US" sz="500" kern="1200" dirty="0">
                <a:solidFill>
                  <a:schemeClr val="tx1"/>
                </a:solidFill>
                <a:effectLst/>
                <a:latin typeface="+mn-lt"/>
                <a:ea typeface="+mn-ea"/>
                <a:cs typeface="+mn-cs"/>
              </a:rPr>
              <a:t>Two images</a:t>
            </a:r>
          </a:p>
          <a:p>
            <a:r>
              <a:rPr lang="en-US" sz="500" kern="1200" dirty="0">
                <a:solidFill>
                  <a:schemeClr val="tx1"/>
                </a:solidFill>
                <a:effectLst/>
                <a:latin typeface="+mn-lt"/>
                <a:ea typeface="+mn-ea"/>
                <a:cs typeface="+mn-cs"/>
              </a:rPr>
              <a:t>1 wrong software</a:t>
            </a:r>
          </a:p>
          <a:p>
            <a:r>
              <a:rPr lang="en-US" sz="500" kern="1200" dirty="0">
                <a:solidFill>
                  <a:schemeClr val="tx1"/>
                </a:solidFill>
                <a:effectLst/>
                <a:latin typeface="+mn-lt"/>
                <a:ea typeface="+mn-ea"/>
                <a:cs typeface="+mn-cs"/>
              </a:rPr>
              <a:t>2right software</a:t>
            </a:r>
          </a:p>
          <a:p>
            <a:r>
              <a:rPr lang="en-US" sz="500" kern="1200" dirty="0">
                <a:solidFill>
                  <a:schemeClr val="tx1"/>
                </a:solidFill>
                <a:effectLst/>
                <a:latin typeface="+mn-lt"/>
                <a:ea typeface="+mn-ea"/>
                <a:cs typeface="+mn-cs"/>
              </a:rPr>
              <a:t>Process maps - Mapping out the process</a:t>
            </a:r>
          </a:p>
          <a:p>
            <a:r>
              <a:rPr lang="en-US" sz="500" kern="1200" dirty="0">
                <a:solidFill>
                  <a:schemeClr val="tx1"/>
                </a:solidFill>
                <a:effectLst/>
                <a:latin typeface="+mn-lt"/>
                <a:ea typeface="+mn-ea"/>
                <a:cs typeface="+mn-cs"/>
              </a:rPr>
              <a:t>Ideal </a:t>
            </a:r>
          </a:p>
          <a:p>
            <a:r>
              <a:rPr lang="en-US" sz="500" kern="1200" dirty="0">
                <a:solidFill>
                  <a:schemeClr val="tx1"/>
                </a:solidFill>
                <a:effectLst/>
                <a:latin typeface="+mn-lt"/>
                <a:ea typeface="+mn-ea"/>
                <a:cs typeface="+mn-cs"/>
              </a:rPr>
              <a:t>Quote from Craig</a:t>
            </a:r>
          </a:p>
          <a:p>
            <a:r>
              <a:rPr lang="en-US" sz="500" kern="1200" dirty="0">
                <a:solidFill>
                  <a:schemeClr val="tx1"/>
                </a:solidFill>
                <a:effectLst/>
                <a:latin typeface="+mn-lt"/>
                <a:ea typeface="+mn-ea"/>
                <a:cs typeface="+mn-cs"/>
              </a:rPr>
              <a:t>Image of spike planning</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Team improve developer process</a:t>
            </a:r>
          </a:p>
          <a:p>
            <a:r>
              <a:rPr lang="en-US" sz="500" kern="1200" dirty="0">
                <a:solidFill>
                  <a:schemeClr val="tx1"/>
                </a:solidFill>
                <a:effectLst/>
                <a:latin typeface="+mn-lt"/>
                <a:ea typeface="+mn-ea"/>
                <a:cs typeface="+mn-cs"/>
              </a:rPr>
              <a:t>Tasks</a:t>
            </a:r>
          </a:p>
          <a:p>
            <a:r>
              <a:rPr lang="en-US" sz="500" kern="1200" dirty="0">
                <a:solidFill>
                  <a:schemeClr val="tx1"/>
                </a:solidFill>
                <a:effectLst/>
                <a:latin typeface="+mn-lt"/>
                <a:ea typeface="+mn-ea"/>
                <a:cs typeface="+mn-cs"/>
              </a:rPr>
              <a:t>explicit</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Driven by barcodes</a:t>
            </a:r>
          </a:p>
          <a:p>
            <a:r>
              <a:rPr lang="en-US" sz="500" kern="1200" dirty="0">
                <a:solidFill>
                  <a:schemeClr val="tx1"/>
                </a:solidFill>
                <a:effectLst/>
                <a:latin typeface="+mn-lt"/>
                <a:ea typeface="+mn-ea"/>
                <a:cs typeface="+mn-cs"/>
              </a:rPr>
              <a:t>From that, started to communication more and earlier</a:t>
            </a:r>
          </a:p>
          <a:p>
            <a:r>
              <a:rPr lang="en-US" sz="500" kern="1200" dirty="0">
                <a:solidFill>
                  <a:schemeClr val="tx1"/>
                </a:solidFill>
                <a:effectLst/>
                <a:latin typeface="+mn-lt"/>
                <a:ea typeface="+mn-ea"/>
                <a:cs typeface="+mn-cs"/>
              </a:rPr>
              <a:t>User needs </a:t>
            </a:r>
          </a:p>
          <a:p>
            <a:endParaRPr lang="en-US"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ACTIONS: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Speak to Craig about last spike meeting</a:t>
            </a:r>
          </a:p>
          <a:p>
            <a:r>
              <a:rPr lang="en-GB" sz="500" kern="1200" dirty="0">
                <a:solidFill>
                  <a:schemeClr val="tx1"/>
                </a:solidFill>
                <a:effectLst/>
                <a:latin typeface="+mn-lt"/>
                <a:ea typeface="+mn-ea"/>
                <a:cs typeface="+mn-cs"/>
              </a:rPr>
              <a:t>Image of the multi plex</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Rich: about adding anything about inputs/ outputs</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14:m>
                  <m:oMath xmlns:m="http://schemas.openxmlformats.org/officeDocument/2006/math">
                    <m:r>
                      <a:rPr lang="en-GB" i="1" dirty="0" smtClean="0">
                        <a:effectLst/>
                        <a:latin typeface="Cambria Math" panose="02040503050406030204" pitchFamily="18" charset="0"/>
                        <a:ea typeface="Cambria Math" panose="02040503050406030204" pitchFamily="18" charset="0"/>
                      </a:rPr>
                      <m:t>&gt;</m:t>
                    </m:r>
                  </m:oMath>
                </a14:m>
                <a:r>
                  <a:rPr lang="en-GB" dirty="0">
                    <a:effectLst/>
                  </a:rPr>
                  <a:t>s etc</a:t>
                </a:r>
              </a:p>
              <a:p>
                <a:endParaRPr lang="en-GB" dirty="0">
                  <a:effectLst/>
                </a:endParaRPr>
              </a:p>
              <a:p>
                <a:endParaRPr lang="en-GB" dirty="0">
                  <a:effectLst/>
                </a:endParaRP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Went live 6 months ago</a:t>
            </a:r>
          </a:p>
          <a:p>
            <a:pPr lvl="0"/>
            <a:r>
              <a:rPr lang="en-GB" sz="500" kern="1200" dirty="0">
                <a:solidFill>
                  <a:schemeClr val="tx1"/>
                </a:solidFill>
                <a:effectLst/>
                <a:latin typeface="+mn-lt"/>
                <a:ea typeface="+mn-ea"/>
                <a:cs typeface="+mn-cs"/>
              </a:rPr>
              <a:t>Only 23 runs in Saphyr</a:t>
            </a:r>
          </a:p>
          <a:p>
            <a:pPr lvl="0"/>
            <a:r>
              <a:rPr lang="en-GB" sz="500" kern="1200" dirty="0">
                <a:solidFill>
                  <a:schemeClr val="tx1"/>
                </a:solidFill>
                <a:effectLst/>
                <a:latin typeface="+mn-lt"/>
                <a:ea typeface="+mn-ea"/>
                <a:cs typeface="+mn-cs"/>
              </a:rPr>
              <a:t>Nothing recently because of Saphyr instrument faults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Unfortunately no samples have gone through the </a:t>
            </a:r>
            <a:r>
              <a:rPr lang="en-GB" sz="500" kern="1200" dirty="0" err="1">
                <a:solidFill>
                  <a:schemeClr val="tx1"/>
                </a:solidFill>
                <a:effectLst/>
                <a:latin typeface="+mn-lt"/>
                <a:ea typeface="+mn-ea"/>
                <a:cs typeface="+mn-cs"/>
              </a:rPr>
              <a:t>Saphyr</a:t>
            </a:r>
            <a:r>
              <a:rPr lang="en-GB" sz="500" kern="1200" dirty="0">
                <a:solidFill>
                  <a:schemeClr val="tx1"/>
                </a:solidFill>
                <a:effectLst/>
                <a:latin typeface="+mn-lt"/>
                <a:ea typeface="+mn-ea"/>
                <a:cs typeface="+mn-cs"/>
              </a:rPr>
              <a:t> pipeline recently due to instrument faults. The software has recently been updated which allows a bigger throughput per chip and they are going to do a troubleshooting run to ensure the instrument is working ok. The problem could be related to samples, chip or reagents so the plan is to recommence samples so hopefully the pipeline could be up and running again soon.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For info: </a:t>
            </a:r>
            <a:r>
              <a:rPr lang="en-GB" sz="500" kern="1200" dirty="0" err="1">
                <a:solidFill>
                  <a:schemeClr val="tx1"/>
                </a:solidFill>
                <a:effectLst/>
                <a:latin typeface="+mn-lt"/>
                <a:ea typeface="+mn-ea"/>
                <a:cs typeface="+mn-cs"/>
              </a:rPr>
              <a:t>Bionano</a:t>
            </a:r>
            <a:r>
              <a:rPr lang="en-GB" sz="500" kern="1200" dirty="0">
                <a:solidFill>
                  <a:schemeClr val="tx1"/>
                </a:solidFill>
                <a:effectLst/>
                <a:latin typeface="+mn-lt"/>
                <a:ea typeface="+mn-ea"/>
                <a:cs typeface="+mn-cs"/>
              </a:rPr>
              <a:t> genome mapping can improve assembly contiguity and accuracy and can reduce the amount of sequence coverage needed, reducing cost. Adding </a:t>
            </a:r>
            <a:r>
              <a:rPr lang="en-GB" sz="500" kern="1200" dirty="0" err="1">
                <a:solidFill>
                  <a:schemeClr val="tx1"/>
                </a:solidFill>
                <a:effectLst/>
                <a:latin typeface="+mn-lt"/>
                <a:ea typeface="+mn-ea"/>
                <a:cs typeface="+mn-cs"/>
              </a:rPr>
              <a:t>Bionano</a:t>
            </a:r>
            <a:r>
              <a:rPr lang="en-GB" sz="500" kern="1200" dirty="0">
                <a:solidFill>
                  <a:schemeClr val="tx1"/>
                </a:solidFill>
                <a:effectLst/>
                <a:latin typeface="+mn-lt"/>
                <a:ea typeface="+mn-ea"/>
                <a:cs typeface="+mn-cs"/>
              </a:rPr>
              <a:t> maps to sequencing data enables you to view whole genomes in context.</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her to:</a:t>
            </a:r>
          </a:p>
          <a:p>
            <a:pPr lvl="0"/>
            <a:r>
              <a:rPr lang="en-GB" sz="500" kern="1200" dirty="0">
                <a:solidFill>
                  <a:schemeClr val="tx1"/>
                </a:solidFill>
                <a:effectLst/>
                <a:latin typeface="+mn-lt"/>
                <a:ea typeface="+mn-ea"/>
                <a:cs typeface="+mn-cs"/>
              </a:rPr>
              <a:t>- Import samples from samples extraction</a:t>
            </a:r>
          </a:p>
          <a:p>
            <a:pPr lvl="0"/>
            <a:r>
              <a:rPr lang="en-GB" sz="500" kern="1200" dirty="0">
                <a:solidFill>
                  <a:schemeClr val="tx1"/>
                </a:solidFill>
                <a:effectLst/>
                <a:latin typeface="+mn-lt"/>
                <a:ea typeface="+mn-ea"/>
                <a:cs typeface="+mn-cs"/>
              </a:rPr>
              <a:t>- Create libraries </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Information is automatically exported to the warehouse when a run is created.</a:t>
            </a:r>
          </a:p>
          <a:p>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Pacbio (screen shots of the below)</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What it does …</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a:p>
            <a:endParaRPr lang="en-GB" dirty="0">
              <a:effectLst/>
            </a:endParaRPr>
          </a:p>
          <a:p>
            <a:r>
              <a:rPr lang="en-GB" dirty="0">
                <a:effectLst/>
              </a:rPr>
              <a:t>ACTIONS:</a:t>
            </a:r>
          </a:p>
          <a:p>
            <a:r>
              <a:rPr lang="en-GB" dirty="0">
                <a:effectLst/>
              </a:rPr>
              <a:t>Get quote from Karen about Pacbio and what it does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PacBio</a:t>
            </a:r>
          </a:p>
          <a:p>
            <a:pPr marL="171450" indent="-171450">
              <a:buFontTx/>
              <a:buChar char="-"/>
            </a:pPr>
            <a:r>
              <a:rPr lang="en-GB" sz="500" kern="1200" dirty="0">
                <a:solidFill>
                  <a:schemeClr val="tx1"/>
                </a:solidFill>
                <a:effectLst/>
                <a:latin typeface="+mn-lt"/>
                <a:ea typeface="+mn-ea"/>
                <a:cs typeface="+mn-cs"/>
              </a:rPr>
              <a:t>Multiplexing – currently being worked on as we speak should be released early January</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Add tracking support for QC and </a:t>
            </a:r>
            <a:r>
              <a:rPr lang="en-GB" sz="500" kern="1200" dirty="0" err="1">
                <a:solidFill>
                  <a:schemeClr val="tx1"/>
                </a:solidFill>
                <a:effectLst/>
                <a:latin typeface="+mn-lt"/>
                <a:ea typeface="+mn-ea"/>
                <a:cs typeface="+mn-cs"/>
              </a:rPr>
              <a:t>femto</a:t>
            </a:r>
            <a:r>
              <a:rPr lang="en-GB" sz="500" kern="1200" dirty="0">
                <a:solidFill>
                  <a:schemeClr val="tx1"/>
                </a:solidFill>
                <a:effectLst/>
                <a:latin typeface="+mn-lt"/>
                <a:ea typeface="+mn-ea"/>
                <a:cs typeface="+mn-cs"/>
              </a:rPr>
              <a:t> pulse – should be delivered second quarter on 2020</a:t>
            </a:r>
          </a:p>
          <a:p>
            <a:pPr marL="171450" indent="-171450">
              <a:buFontTx/>
              <a:buChar char="-"/>
            </a:pPr>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ONT </a:t>
            </a:r>
          </a:p>
          <a:p>
            <a:pPr marL="171450" indent="-171450">
              <a:buFontTx/>
              <a:buChar char="-"/>
            </a:pP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 sample reception, QC, library and run creation, data export to warehouse (work starting in January 2020)</a:t>
            </a:r>
          </a:p>
          <a:p>
            <a:pPr marL="171450" indent="-171450">
              <a:buFontTx/>
              <a:buChar char="-"/>
            </a:pPr>
            <a:r>
              <a:rPr lang="en-GB" sz="500" kern="1200" dirty="0">
                <a:solidFill>
                  <a:schemeClr val="tx1"/>
                </a:solidFill>
                <a:effectLst/>
                <a:latin typeface="+mn-lt"/>
                <a:ea typeface="+mn-ea"/>
                <a:cs typeface="+mn-cs"/>
              </a:rPr>
              <a:t>Multiplexing?</a:t>
            </a:r>
          </a:p>
          <a:p>
            <a:pPr marL="171450" indent="-171450">
              <a:buFontTx/>
              <a:buChar char="-"/>
            </a:pPr>
            <a:r>
              <a:rPr lang="en-GB" sz="500" kern="1200" dirty="0" err="1">
                <a:solidFill>
                  <a:schemeClr val="tx1"/>
                </a:solidFill>
                <a:effectLst/>
                <a:latin typeface="+mn-lt"/>
                <a:ea typeface="+mn-ea"/>
                <a:cs typeface="+mn-cs"/>
              </a:rPr>
              <a:t>Gridion</a:t>
            </a:r>
            <a:r>
              <a:rPr lang="en-GB" sz="500" kern="1200" dirty="0">
                <a:solidFill>
                  <a:schemeClr val="tx1"/>
                </a:solidFill>
                <a:effectLst/>
                <a:latin typeface="+mn-lt"/>
                <a:ea typeface="+mn-ea"/>
                <a:cs typeface="+mn-cs"/>
              </a:rPr>
              <a:t> – move functionality from old traction</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Collaboration - Genomics England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and are looking to collaborate with us</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Automation – as throughput increases it will become crucial. It will allow us to create runs via the API which prevents duplication of effort and extract information about runs to provide live updates of how runs are progressing and …</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US" dirty="0"/>
              <a:t>ACTION:</a:t>
            </a: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Image of </a:t>
            </a:r>
            <a:r>
              <a:rPr lang="en-US" dirty="0" err="1"/>
              <a:t>femto</a:t>
            </a:r>
            <a:r>
              <a:rPr lang="en-US" dirty="0"/>
              <a:t> pulse (images)</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Image of automation and Tree of Life</a:t>
            </a:r>
            <a:endParaRPr lang="en-US" dirty="0"/>
          </a:p>
          <a:p>
            <a:r>
              <a:rPr lang="en-US" dirty="0"/>
              <a:t>Speak to Karen</a:t>
            </a:r>
          </a:p>
          <a:p>
            <a:r>
              <a:rPr lang="en-US" dirty="0" err="1"/>
              <a:t>Visualise</a:t>
            </a:r>
            <a:r>
              <a:rPr lang="en-US" dirty="0"/>
              <a:t> QC tracking for </a:t>
            </a:r>
            <a:r>
              <a:rPr lang="en-US" dirty="0" err="1"/>
              <a:t>pacbio</a:t>
            </a:r>
            <a:r>
              <a:rPr lang="en-US" dirty="0"/>
              <a:t> – find out how to picture QC</a:t>
            </a:r>
          </a:p>
          <a:p>
            <a:r>
              <a:rPr lang="en-US" dirty="0"/>
              <a:t>Image of </a:t>
            </a:r>
            <a:r>
              <a:rPr lang="en-US" dirty="0" err="1"/>
              <a:t>femto</a:t>
            </a:r>
            <a:r>
              <a:rPr lang="en-US" dirty="0"/>
              <a:t> pulse (images)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Thank </a:t>
            </a:r>
            <a:r>
              <a:rPr lang="en-GB" sz="500" kern="1200" dirty="0" err="1">
                <a:solidFill>
                  <a:schemeClr val="tx1"/>
                </a:solidFill>
                <a:effectLst/>
                <a:latin typeface="+mn-lt"/>
                <a:ea typeface="+mn-ea"/>
                <a:cs typeface="+mn-cs"/>
              </a:rPr>
              <a:t>you’s</a:t>
            </a:r>
            <a:r>
              <a:rPr lang="en-GB" sz="500" kern="1200" dirty="0">
                <a:solidFill>
                  <a:schemeClr val="tx1"/>
                </a:solidFill>
                <a:effectLst/>
                <a:latin typeface="+mn-lt"/>
                <a:ea typeface="+mn-ea"/>
                <a:cs typeface="+mn-cs"/>
              </a:rPr>
              <a:t>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Long read team: Karen, Craig, Emma, Michelle</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NPG</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R&amp;D</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Rich</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Phil</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Luca</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FCE support</a:t>
            </a:r>
          </a:p>
          <a:p>
            <a:r>
              <a:rPr lang="en-GB" sz="500" kern="1200" dirty="0">
                <a:solidFill>
                  <a:schemeClr val="tx1"/>
                </a:solidFill>
                <a:effectLst/>
                <a:latin typeface="+mn-lt"/>
                <a:ea typeface="+mn-ea"/>
                <a:cs typeface="+mn-cs"/>
              </a:rPr>
              <a:t> </a:t>
            </a:r>
          </a:p>
          <a:p>
            <a:r>
              <a:rPr lang="en-US" sz="500" kern="1200" dirty="0">
                <a:solidFill>
                  <a:schemeClr val="tx1"/>
                </a:solidFill>
                <a:effectLst/>
                <a:latin typeface="+mn-lt"/>
                <a:ea typeface="+mn-ea"/>
                <a:cs typeface="+mn-cs"/>
              </a:rPr>
              <a:t>Mark Danson for the photos</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Karen: </a:t>
            </a:r>
            <a:r>
              <a:rPr lang="en-GB" sz="800" b="0" dirty="0">
                <a:solidFill>
                  <a:schemeClr val="tx1"/>
                </a:solidFill>
              </a:rPr>
              <a:t>"We need a LIMS so that my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This is Keith. Keith works in NPG.</a:t>
            </a:r>
          </a:p>
          <a:p>
            <a:r>
              <a:rPr lang="en-GB" sz="500" kern="1200" dirty="0">
                <a:solidFill>
                  <a:schemeClr val="tx1"/>
                </a:solidFill>
                <a:effectLst/>
                <a:latin typeface="+mn-lt"/>
                <a:ea typeface="+mn-ea"/>
                <a:cs typeface="+mn-cs"/>
              </a:rPr>
              <a:t>He needs to be able to match sample data, for example what biological material has been loaded in which </a:t>
            </a:r>
            <a:r>
              <a:rPr lang="en-GB" sz="500" kern="1200" dirty="0" err="1">
                <a:solidFill>
                  <a:schemeClr val="tx1"/>
                </a:solidFill>
                <a:effectLst/>
                <a:latin typeface="+mn-lt"/>
                <a:ea typeface="+mn-ea"/>
                <a:cs typeface="+mn-cs"/>
              </a:rPr>
              <a:t>flowcell</a:t>
            </a:r>
            <a:r>
              <a:rPr lang="en-GB" sz="500" kern="1200" dirty="0">
                <a:solidFill>
                  <a:schemeClr val="tx1"/>
                </a:solidFill>
                <a:effectLst/>
                <a:latin typeface="+mn-lt"/>
                <a:ea typeface="+mn-ea"/>
                <a:cs typeface="+mn-cs"/>
              </a:rPr>
              <a:t> and the origin of those samples, against the sequencing data.</a:t>
            </a:r>
          </a:p>
          <a:p>
            <a:r>
              <a:rPr lang="en-GB" sz="500" kern="1200" dirty="0">
                <a:solidFill>
                  <a:schemeClr val="tx1"/>
                </a:solidFill>
                <a:effectLst/>
                <a:latin typeface="+mn-lt"/>
                <a:ea typeface="+mn-ea"/>
                <a:cs typeface="+mn-cs"/>
              </a:rPr>
              <a:t>He also needs to make sure that they have got all of the data and what runs to expect.</a:t>
            </a:r>
          </a:p>
          <a:p>
            <a:r>
              <a:rPr lang="en-GB" sz="500" kern="1200" dirty="0">
                <a:solidFill>
                  <a:schemeClr val="tx1"/>
                </a:solidFill>
                <a:effectLst/>
                <a:latin typeface="+mn-lt"/>
                <a:ea typeface="+mn-ea"/>
                <a:cs typeface="+mn-cs"/>
              </a:rPr>
              <a:t>At the moment he has to do this manually and as you can see he gets frustrated.</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a LIMS will help him to gather the data in a more maintainable  and less time consuming way.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No </a:t>
            </a:r>
            <a:r>
              <a:rPr lang="en-GB" sz="500" kern="1200" dirty="0" err="1">
                <a:solidFill>
                  <a:schemeClr val="tx1"/>
                </a:solidFill>
                <a:effectLst/>
                <a:latin typeface="+mn-lt"/>
                <a:ea typeface="+mn-ea"/>
                <a:cs typeface="+mn-cs"/>
              </a:rPr>
              <a:t>Promethions</a:t>
            </a:r>
            <a:r>
              <a:rPr lang="en-GB" sz="500" kern="1200" dirty="0">
                <a:solidFill>
                  <a:schemeClr val="tx1"/>
                </a:solidFill>
                <a:effectLst/>
                <a:latin typeface="+mn-lt"/>
                <a:ea typeface="+mn-ea"/>
                <a:cs typeface="+mn-cs"/>
              </a:rPr>
              <a:t> were hurt in the making of this image.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Keith:</a:t>
            </a:r>
          </a:p>
          <a:p>
            <a:r>
              <a:rPr lang="en-GB" sz="500" kern="1200" dirty="0">
                <a:solidFill>
                  <a:schemeClr val="tx1"/>
                </a:solidFill>
                <a:effectLst/>
                <a:latin typeface="+mn-lt"/>
                <a:ea typeface="+mn-ea"/>
                <a:cs typeface="+mn-cs"/>
              </a:rPr>
              <a:t>What is missing from the current data gathering</a:t>
            </a:r>
          </a:p>
          <a:p>
            <a:r>
              <a:rPr lang="en-GB" sz="500" kern="1200" dirty="0">
                <a:solidFill>
                  <a:schemeClr val="tx1"/>
                </a:solidFill>
                <a:effectLst/>
                <a:latin typeface="+mn-lt"/>
                <a:ea typeface="+mn-ea"/>
                <a:cs typeface="+mn-cs"/>
              </a:rPr>
              <a:t>Will LIMS be able to help</a:t>
            </a:r>
            <a:r>
              <a:rPr lang="en-GB" dirty="0">
                <a:effectLst/>
              </a:rPr>
              <a:t> </a:t>
            </a:r>
          </a:p>
          <a:p>
            <a:r>
              <a:rPr lang="en-GB" dirty="0">
                <a:effectLst/>
              </a:rPr>
              <a:t>What </a:t>
            </a:r>
            <a:r>
              <a:rPr lang="en-GB" dirty="0" err="1">
                <a:effectLst/>
              </a:rPr>
              <a:t>Tracton</a:t>
            </a:r>
            <a:r>
              <a:rPr lang="en-GB" dirty="0">
                <a:effectLst/>
              </a:rPr>
              <a:t> delivers to NPG / faculty delivery</a:t>
            </a:r>
          </a:p>
          <a:p>
            <a:r>
              <a:rPr lang="en-GB" dirty="0" err="1">
                <a:effectLst/>
              </a:rPr>
              <a:t>Buisness</a:t>
            </a:r>
            <a:r>
              <a:rPr lang="en-GB" dirty="0">
                <a:effectLst/>
              </a:rPr>
              <a:t> </a:t>
            </a:r>
            <a:r>
              <a:rPr lang="en-GB" dirty="0" err="1">
                <a:effectLst/>
              </a:rPr>
              <a:t>impare</a:t>
            </a:r>
            <a:r>
              <a:rPr lang="en-GB" dirty="0">
                <a:effectLst/>
              </a:rPr>
              <a:t> of traction for NPG</a:t>
            </a:r>
          </a:p>
          <a:p>
            <a:endParaRPr lang="en-GB" dirty="0">
              <a:effectLst/>
            </a:endParaRPr>
          </a:p>
          <a:p>
            <a:endParaRPr lang="en-GB" dirty="0">
              <a:effectLst/>
            </a:endParaRPr>
          </a:p>
          <a:p>
            <a:r>
              <a:rPr lang="en-US" sz="800" dirty="0"/>
              <a:t>Traction gives NPG a way to know what runs to expect on the machine</a:t>
            </a:r>
          </a:p>
          <a:p>
            <a:r>
              <a:rPr lang="en-US" sz="800" dirty="0"/>
              <a:t>NPG can physically look at what is on the disk</a:t>
            </a:r>
          </a:p>
          <a:p>
            <a:r>
              <a:rPr lang="en-US" sz="800" dirty="0"/>
              <a:t>Can compare that to what is in Traction to make sure they have got all the data</a:t>
            </a:r>
          </a:p>
          <a:p>
            <a:endParaRPr lang="en-US" sz="800" dirty="0"/>
          </a:p>
          <a:p>
            <a:endParaRPr lang="en-US" sz="800" dirty="0"/>
          </a:p>
          <a:p>
            <a:pPr lvl="0">
              <a:defRPr/>
            </a:pPr>
            <a:r>
              <a:rPr lang="en-US" sz="800" dirty="0"/>
              <a:t>Need to know what, when and where</a:t>
            </a:r>
          </a:p>
          <a:p>
            <a:pPr lvl="0">
              <a:defRPr/>
            </a:pPr>
            <a:r>
              <a:rPr lang="en-US" sz="800" dirty="0"/>
              <a:t>Get that information from the MLWH, which is inserted from Traction</a:t>
            </a:r>
          </a:p>
          <a:p>
            <a:endParaRPr lang="en-GB" dirty="0">
              <a:effectLst/>
            </a:endParaRPr>
          </a:p>
          <a:p>
            <a:endParaRPr lang="en-GB" dirty="0">
              <a:effectLst/>
            </a:endParaRPr>
          </a:p>
          <a:p>
            <a:r>
              <a:rPr lang="en-GB" dirty="0">
                <a:effectLst/>
              </a:rPr>
              <a:t>NPG need to know …</a:t>
            </a:r>
          </a:p>
          <a:p>
            <a:endParaRPr lang="en-GB" dirty="0">
              <a:effectLst/>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Need to know what, when and where</a:t>
            </a:r>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Get that information from the MLWH, which is inserted from Traction</a:t>
            </a:r>
          </a:p>
          <a:p>
            <a:pPr marL="0" marR="0" lvl="0" indent="0" algn="l" defTabSz="415698" rtl="0" eaLnBrk="1" fontAlgn="auto" latinLnBrk="0" hangingPunct="1">
              <a:lnSpc>
                <a:spcPct val="100000"/>
              </a:lnSpc>
              <a:spcBef>
                <a:spcPts val="0"/>
              </a:spcBef>
              <a:spcAft>
                <a:spcPts val="0"/>
              </a:spcAft>
              <a:buClrTx/>
              <a:buSzTx/>
              <a:buFontTx/>
              <a:buNone/>
              <a:tabLst/>
              <a:defRPr/>
            </a:pP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Use the data that Traction puts into the MLWH</a:t>
            </a:r>
          </a:p>
          <a:p>
            <a:endParaRPr lang="en-US" dirty="0"/>
          </a:p>
          <a:p>
            <a:r>
              <a:rPr lang="en-US" dirty="0"/>
              <a:t>NPG want to know what biological material has been loaded which flowcell</a:t>
            </a:r>
          </a:p>
          <a:p>
            <a:r>
              <a:rPr lang="en-US" dirty="0"/>
              <a:t>NPG </a:t>
            </a:r>
            <a:r>
              <a:rPr lang="en-US" dirty="0" err="1"/>
              <a:t>identiy</a:t>
            </a:r>
            <a:r>
              <a:rPr lang="en-US" dirty="0"/>
              <a:t> the origin of samples which is loaded onto the oxford ONT </a:t>
            </a:r>
            <a:r>
              <a:rPr lang="en-US" dirty="0" err="1"/>
              <a:t>tehnologies</a:t>
            </a:r>
            <a:endParaRPr lang="en-US" dirty="0"/>
          </a:p>
          <a:p>
            <a:endParaRPr lang="en-US" dirty="0"/>
          </a:p>
          <a:p>
            <a:r>
              <a:rPr lang="en-US" dirty="0"/>
              <a:t>Timestamps from files</a:t>
            </a:r>
          </a:p>
          <a:p>
            <a:r>
              <a:rPr lang="en-US" dirty="0"/>
              <a:t>And gives NPG a way to know what runs to expect on the machine</a:t>
            </a:r>
          </a:p>
          <a:p>
            <a:r>
              <a:rPr lang="en-US" dirty="0"/>
              <a:t>NPG can physically look at what is on the disk</a:t>
            </a:r>
          </a:p>
          <a:p>
            <a:r>
              <a:rPr lang="en-US" dirty="0"/>
              <a:t>Can compare that to what is in Traction to make sure they have got all the data</a:t>
            </a:r>
          </a:p>
          <a:p>
            <a:endParaRPr lang="en-US" dirty="0"/>
          </a:p>
          <a:p>
            <a:r>
              <a:rPr lang="en-US" dirty="0"/>
              <a:t>Currently, without </a:t>
            </a:r>
            <a:r>
              <a:rPr lang="en-US" dirty="0" err="1"/>
              <a:t>Tracton</a:t>
            </a:r>
            <a:endParaRPr lang="en-US" dirty="0"/>
          </a:p>
          <a:p>
            <a:endParaRPr lang="en-US" dirty="0"/>
          </a:p>
          <a:p>
            <a:r>
              <a:rPr lang="en-US" dirty="0"/>
              <a:t>To know what the sample is currently, </a:t>
            </a:r>
          </a:p>
          <a:p>
            <a:endParaRPr lang="en-US" dirty="0"/>
          </a:p>
          <a:p>
            <a:r>
              <a:rPr lang="en-US" dirty="0" err="1"/>
              <a:t>Collobrate</a:t>
            </a:r>
            <a:r>
              <a:rPr lang="en-US" dirty="0"/>
              <a:t> – fields in the MLWH table</a:t>
            </a:r>
          </a:p>
          <a:p>
            <a:endParaRPr lang="en-US" dirty="0"/>
          </a:p>
          <a:p>
            <a:r>
              <a:rPr lang="en-US" dirty="0"/>
              <a:t>Make sure the required fields</a:t>
            </a:r>
          </a:p>
          <a:p>
            <a:r>
              <a:rPr lang="en-US" dirty="0"/>
              <a:t>Discussed the fields in the table to make sure data NPG required was inserted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Four different areas to address: operations, faculty, external partners, R &amp; D</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Operations</a:t>
            </a:r>
          </a:p>
          <a:p>
            <a:r>
              <a:rPr lang="en-GB" sz="500" kern="1200" dirty="0">
                <a:solidFill>
                  <a:schemeClr val="tx1"/>
                </a:solidFill>
                <a:effectLst/>
                <a:latin typeface="+mn-lt"/>
                <a:ea typeface="+mn-ea"/>
                <a:cs typeface="+mn-cs"/>
              </a:rPr>
              <a:t>Need a central place to track long read samples. </a:t>
            </a: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Tried to use it but it was a bit like a ‘square peg in a round hole’.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is built for short read Illumina sequencing.</a:t>
            </a:r>
          </a:p>
          <a:p>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With LIMS tracking we will have all of the historical data e.g. method of extractions which we can correlate with the sequencing data to give us an idea of how we can improve pipelines in the future.</a:t>
            </a: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a:t>
            </a:r>
          </a:p>
          <a:p>
            <a:r>
              <a:rPr lang="en-GB" sz="500" kern="1200" dirty="0">
                <a:solidFill>
                  <a:schemeClr val="tx1"/>
                </a:solidFill>
                <a:effectLst/>
                <a:latin typeface="+mn-lt"/>
                <a:ea typeface="+mn-ea"/>
                <a:cs typeface="+mn-cs"/>
              </a:rPr>
              <a:t>Need to know:</a:t>
            </a:r>
          </a:p>
          <a:p>
            <a:r>
              <a:rPr lang="en-GB" sz="500" kern="1200" dirty="0">
                <a:solidFill>
                  <a:schemeClr val="tx1"/>
                </a:solidFill>
                <a:effectLst/>
                <a:latin typeface="+mn-lt"/>
                <a:ea typeface="+mn-ea"/>
                <a:cs typeface="+mn-cs"/>
              </a:rPr>
              <a:t>- the sample that went in matches the data that came out</a:t>
            </a:r>
          </a:p>
          <a:p>
            <a:r>
              <a:rPr lang="en-GB" sz="500" kern="1200" dirty="0">
                <a:solidFill>
                  <a:schemeClr val="tx1"/>
                </a:solidFill>
                <a:effectLst/>
                <a:latin typeface="+mn-lt"/>
                <a:ea typeface="+mn-ea"/>
                <a:cs typeface="+mn-cs"/>
              </a:rPr>
              <a:t>- where the sample are in the workflow e.g. QC</a:t>
            </a:r>
          </a:p>
          <a:p>
            <a:r>
              <a:rPr lang="en-GB" sz="500" kern="1200" dirty="0">
                <a:solidFill>
                  <a:schemeClr val="tx1"/>
                </a:solidFill>
                <a:effectLst/>
                <a:latin typeface="+mn-lt"/>
                <a:ea typeface="+mn-ea"/>
                <a:cs typeface="+mn-cs"/>
              </a:rPr>
              <a:t>- Correlate sample with output</a:t>
            </a:r>
          </a:p>
          <a:p>
            <a:r>
              <a:rPr lang="en-GB" sz="500" kern="1200" dirty="0">
                <a:solidFill>
                  <a:schemeClr val="tx1"/>
                </a:solidFill>
                <a:effectLst/>
                <a:latin typeface="+mn-lt"/>
                <a:ea typeface="+mn-ea"/>
                <a:cs typeface="+mn-cs"/>
              </a:rPr>
              <a:t>- whether there is still sample material left for further analysis</a:t>
            </a:r>
          </a:p>
          <a:p>
            <a:r>
              <a:rPr lang="en-GB" sz="500" kern="1200" dirty="0">
                <a:solidFill>
                  <a:schemeClr val="tx1"/>
                </a:solidFill>
                <a:effectLst/>
                <a:latin typeface="+mn-lt"/>
                <a:ea typeface="+mn-ea"/>
                <a:cs typeface="+mn-cs"/>
              </a:rPr>
              <a:t>With a LIMS we can give them all of this information via SSRs.</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a:t>
            </a:r>
          </a:p>
          <a:p>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Agile</a:t>
            </a:r>
          </a:p>
          <a:p>
            <a:r>
              <a:rPr lang="en-GB" sz="500" kern="1200" dirty="0">
                <a:solidFill>
                  <a:schemeClr val="tx1"/>
                </a:solidFill>
                <a:effectLst/>
                <a:latin typeface="+mn-lt"/>
                <a:ea typeface="+mn-ea"/>
                <a:cs typeface="+mn-cs"/>
              </a:rPr>
              <a:t>Sprint</a:t>
            </a:r>
          </a:p>
          <a:p>
            <a:r>
              <a:rPr lang="en-GB" sz="500" kern="1200" dirty="0">
                <a:solidFill>
                  <a:schemeClr val="tx1"/>
                </a:solidFill>
                <a:effectLst/>
                <a:latin typeface="+mn-lt"/>
                <a:ea typeface="+mn-ea"/>
                <a:cs typeface="+mn-cs"/>
              </a:rPr>
              <a:t>Planning</a:t>
            </a:r>
          </a:p>
          <a:p>
            <a:r>
              <a:rPr lang="en-GB" sz="500" kern="1200" dirty="0">
                <a:solidFill>
                  <a:schemeClr val="tx1"/>
                </a:solidFill>
                <a:effectLst/>
                <a:latin typeface="+mn-lt"/>
                <a:ea typeface="+mn-ea"/>
                <a:cs typeface="+mn-cs"/>
              </a:rPr>
              <a:t>Stand ups</a:t>
            </a:r>
          </a:p>
          <a:p>
            <a:r>
              <a:rPr lang="en-GB" sz="500" kern="1200" dirty="0">
                <a:solidFill>
                  <a:schemeClr val="tx1"/>
                </a:solidFill>
                <a:effectLst/>
                <a:latin typeface="+mn-lt"/>
                <a:ea typeface="+mn-ea"/>
                <a:cs typeface="+mn-cs"/>
              </a:rPr>
              <a:t>Stories</a:t>
            </a:r>
          </a:p>
          <a:p>
            <a:r>
              <a:rPr lang="en-GB" sz="500" kern="1200" dirty="0">
                <a:solidFill>
                  <a:schemeClr val="tx1"/>
                </a:solidFill>
                <a:effectLst/>
                <a:latin typeface="+mn-lt"/>
                <a:ea typeface="+mn-ea"/>
                <a:cs typeface="+mn-cs"/>
              </a:rPr>
              <a:t>Tasking</a:t>
            </a:r>
          </a:p>
          <a:p>
            <a:r>
              <a:rPr lang="en-GB" sz="500" kern="1200" dirty="0">
                <a:solidFill>
                  <a:schemeClr val="tx1"/>
                </a:solidFill>
                <a:effectLst/>
                <a:latin typeface="+mn-lt"/>
                <a:ea typeface="+mn-ea"/>
                <a:cs typeface="+mn-cs"/>
              </a:rPr>
              <a:t>Prototyping</a:t>
            </a:r>
          </a:p>
          <a:p>
            <a:r>
              <a:rPr lang="en-GB" sz="500" kern="1200" dirty="0">
                <a:solidFill>
                  <a:schemeClr val="tx1"/>
                </a:solidFill>
                <a:effectLst/>
                <a:latin typeface="+mn-lt"/>
                <a:ea typeface="+mn-ea"/>
                <a:cs typeface="+mn-cs"/>
              </a:rPr>
              <a:t>Code review</a:t>
            </a:r>
          </a:p>
          <a:p>
            <a:r>
              <a:rPr lang="en-GB" sz="500" kern="1200" dirty="0">
                <a:solidFill>
                  <a:schemeClr val="tx1"/>
                </a:solidFill>
                <a:effectLst/>
                <a:latin typeface="+mn-lt"/>
                <a:ea typeface="+mn-ea"/>
                <a:cs typeface="+mn-cs"/>
              </a:rPr>
              <a:t>Merge</a:t>
            </a:r>
          </a:p>
          <a:p>
            <a:r>
              <a:rPr lang="en-GB" sz="500" kern="1200" dirty="0">
                <a:solidFill>
                  <a:schemeClr val="tx1"/>
                </a:solidFill>
                <a:effectLst/>
                <a:latin typeface="+mn-lt"/>
                <a:ea typeface="+mn-ea"/>
                <a:cs typeface="+mn-cs"/>
              </a:rPr>
              <a:t>Deploy</a:t>
            </a:r>
          </a:p>
          <a:p>
            <a:r>
              <a:rPr lang="en-GB" sz="500" kern="1200" dirty="0">
                <a:solidFill>
                  <a:schemeClr val="tx1"/>
                </a:solidFill>
                <a:effectLst/>
                <a:latin typeface="+mn-lt"/>
                <a:ea typeface="+mn-ea"/>
                <a:cs typeface="+mn-cs"/>
              </a:rPr>
              <a:t>Test</a:t>
            </a:r>
          </a:p>
          <a:p>
            <a:r>
              <a:rPr lang="en-GB" sz="500" kern="1200" dirty="0">
                <a:solidFill>
                  <a:schemeClr val="tx1"/>
                </a:solidFill>
                <a:effectLst/>
                <a:latin typeface="+mn-lt"/>
                <a:ea typeface="+mn-ea"/>
                <a:cs typeface="+mn-cs"/>
              </a:rPr>
              <a:t>UAT</a:t>
            </a:r>
          </a:p>
          <a:p>
            <a:r>
              <a:rPr lang="en-GB" sz="500" kern="1200" dirty="0">
                <a:solidFill>
                  <a:schemeClr val="tx1"/>
                </a:solidFill>
                <a:effectLst/>
                <a:latin typeface="+mn-lt"/>
                <a:ea typeface="+mn-ea"/>
                <a:cs typeface="+mn-cs"/>
              </a:rPr>
              <a:t>production</a:t>
            </a:r>
            <a:r>
              <a:rPr lang="en-GB" dirty="0">
                <a:effectLst/>
              </a:rPr>
              <a:t> </a:t>
            </a:r>
          </a:p>
          <a:p>
            <a:endParaRPr lang="en-GB" dirty="0">
              <a:effectLst/>
            </a:endParaRPr>
          </a:p>
          <a:p>
            <a:r>
              <a:rPr lang="en-GB" dirty="0">
                <a:effectLst/>
              </a:rPr>
              <a:t>Lots of image of techy processes</a:t>
            </a:r>
          </a:p>
          <a:p>
            <a:endParaRPr lang="en-GB" dirty="0">
              <a:effectLst/>
            </a:endParaRPr>
          </a:p>
          <a:p>
            <a:r>
              <a:rPr lang="en-GB" dirty="0">
                <a:effectLst/>
              </a:rPr>
              <a:t>ACTIONS:</a:t>
            </a:r>
          </a:p>
          <a:p>
            <a:endParaRPr lang="en-GB" dirty="0">
              <a:effectLst/>
            </a:endParaRPr>
          </a:p>
          <a:p>
            <a:r>
              <a:rPr lang="en-GB" dirty="0">
                <a:effectLst/>
              </a:rPr>
              <a:t>Get pictures from Mark of stand ups</a:t>
            </a:r>
          </a:p>
          <a:p>
            <a:endParaRPr lang="en-GB"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Customer interaction</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Understanding their process </a:t>
            </a:r>
          </a:p>
          <a:p>
            <a:r>
              <a:rPr lang="en-GB" sz="500" kern="1200" dirty="0">
                <a:solidFill>
                  <a:schemeClr val="tx1"/>
                </a:solidFill>
                <a:effectLst/>
                <a:latin typeface="+mn-lt"/>
                <a:ea typeface="+mn-ea"/>
                <a:cs typeface="+mn-cs"/>
              </a:rPr>
              <a:t>Design meetings</a:t>
            </a:r>
          </a:p>
          <a:p>
            <a:r>
              <a:rPr lang="en-GB" sz="500" kern="1200" dirty="0">
                <a:solidFill>
                  <a:schemeClr val="tx1"/>
                </a:solidFill>
                <a:effectLst/>
                <a:latin typeface="+mn-lt"/>
                <a:ea typeface="+mn-ea"/>
                <a:cs typeface="+mn-cs"/>
              </a:rPr>
              <a:t>UAT</a:t>
            </a:r>
          </a:p>
          <a:p>
            <a:r>
              <a:rPr lang="en-GB" sz="500" kern="1200" dirty="0">
                <a:solidFill>
                  <a:schemeClr val="tx1"/>
                </a:solidFill>
                <a:effectLst/>
                <a:latin typeface="+mn-lt"/>
                <a:ea typeface="+mn-ea"/>
                <a:cs typeface="+mn-cs"/>
              </a:rPr>
              <a:t>Regular feedback</a:t>
            </a:r>
          </a:p>
          <a:p>
            <a:r>
              <a:rPr lang="en-GB" sz="500" kern="1200" dirty="0">
                <a:solidFill>
                  <a:schemeClr val="tx1"/>
                </a:solidFill>
                <a:effectLst/>
                <a:latin typeface="+mn-lt"/>
                <a:ea typeface="+mn-ea"/>
                <a:cs typeface="+mn-cs"/>
              </a:rPr>
              <a:t>Lab walk through with software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We recently did a spike for PacBio multiplexing. Craig said it was brilliant because it allowed us to visually communicate how the process worked and decide exactly which features were necessary in LIMS. We realised from this meeting that they only needed to add Multiplexing at Sequencing Run creation which saved both sides a lot of time and effort and meant that we could get to MVP much quicker.</a:t>
            </a:r>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674" y="158979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198856" y="1589796"/>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20302"/>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48751"/>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4" name="Picture 3">
            <a:extLst>
              <a:ext uri="{FF2B5EF4-FFF2-40B4-BE49-F238E27FC236}">
                <a16:creationId xmlns:a16="http://schemas.microsoft.com/office/drawing/2014/main" id="{8E457ACE-D8BA-DF43-B013-5C74BDFA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62150"/>
            <a:ext cx="5292758" cy="3028950"/>
          </a:xfrm>
          <a:prstGeom prst="rect">
            <a:avLst/>
          </a:prstGeom>
        </p:spPr>
      </p:pic>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pic>
        <p:nvPicPr>
          <p:cNvPr id="5" name="Picture 4">
            <a:extLst>
              <a:ext uri="{FF2B5EF4-FFF2-40B4-BE49-F238E27FC236}">
                <a16:creationId xmlns:a16="http://schemas.microsoft.com/office/drawing/2014/main" id="{BA6FC063-0C0E-9E42-BBFC-728071AF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0150"/>
            <a:ext cx="4839589" cy="3628009"/>
          </a:xfrm>
          <a:prstGeom prst="rect">
            <a:avLst/>
          </a:prstGeom>
        </p:spPr>
      </p:pic>
      <p:sp>
        <p:nvSpPr>
          <p:cNvPr id="6" name="TextBox 5">
            <a:extLst>
              <a:ext uri="{FF2B5EF4-FFF2-40B4-BE49-F238E27FC236}">
                <a16:creationId xmlns:a16="http://schemas.microsoft.com/office/drawing/2014/main" id="{F9E3382D-D568-E84A-81A0-62C9C4563783}"/>
              </a:ext>
            </a:extLst>
          </p:cNvPr>
          <p:cNvSpPr txBox="1"/>
          <p:nvPr/>
        </p:nvSpPr>
        <p:spPr>
          <a:xfrm>
            <a:off x="5638800" y="1352550"/>
            <a:ext cx="2286000" cy="2062103"/>
          </a:xfrm>
          <a:prstGeom prst="rect">
            <a:avLst/>
          </a:prstGeom>
          <a:noFill/>
        </p:spPr>
        <p:txBody>
          <a:bodyPr wrap="square" rtlCol="0">
            <a:spAutoFit/>
          </a:bodyPr>
          <a:lstStyle/>
          <a:p>
            <a:r>
              <a:rPr lang="en-US" sz="3200" dirty="0"/>
              <a:t>We need to know what, when and where …</a:t>
            </a:r>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72411" y="2064459"/>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1" y="103396"/>
            <a:ext cx="3130550" cy="2229432"/>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6095999" y="2827251"/>
            <a:ext cx="2895600" cy="1997442"/>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180" y="3055002"/>
            <a:ext cx="2705100" cy="1769691"/>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41" y="186110"/>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2664445"/>
            <a:ext cx="2114661" cy="199627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0981" y="566318"/>
            <a:ext cx="2399952" cy="1636482"/>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1705</TotalTime>
  <Words>1414</Words>
  <Application>Microsoft Macintosh PowerPoint</Application>
  <PresentationFormat>On-screen Show (16:9)</PresentationFormat>
  <Paragraphs>300</Paragraphs>
  <Slides>17</Slides>
  <Notes>17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17</vt:i4>
      </vt:variant>
    </vt:vector>
  </HeadingPairs>
  <TitlesOfParts>
    <vt:vector size="27" baseType="lpstr">
      <vt:lpstr>Calibri</vt:lpstr>
      <vt:lpstr>Cambria Math</vt:lpstr>
      <vt:lpstr>Roboto</vt:lpstr>
      <vt:lpstr>Helvetica Neue</vt:lpstr>
      <vt:lpstr>Arial</vt:lpstr>
      <vt:lpstr>-webkit-standard</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Microsoft Office User</cp:lastModifiedBy>
  <cp:revision>101</cp:revision>
  <dcterms:created xsi:type="dcterms:W3CDTF">2018-01-03T10:30:03Z</dcterms:created>
  <dcterms:modified xsi:type="dcterms:W3CDTF">2019-11-29T14:27:29Z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